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335" r:id="rId3"/>
    <p:sldId id="34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FF"/>
    <a:srgbClr val="000099"/>
    <a:srgbClr val="FF0000"/>
    <a:srgbClr val="53B5FF"/>
    <a:srgbClr val="33CC33"/>
    <a:srgbClr val="FF3300"/>
    <a:srgbClr val="FFFFFF"/>
    <a:srgbClr val="0000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0955" autoAdjust="0"/>
  </p:normalViewPr>
  <p:slideViewPr>
    <p:cSldViewPr>
      <p:cViewPr>
        <p:scale>
          <a:sx n="100" d="100"/>
          <a:sy n="100" d="100"/>
        </p:scale>
        <p:origin x="-1998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96" y="2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6312"/>
            <a:ext cx="5140742" cy="41829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40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96" y="8831140"/>
            <a:ext cx="3038604" cy="465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fld id="{8AF0DC94-B7FF-449D-9335-2C49820ED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4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bess:Library:Mail%20Downloads: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352800"/>
            <a:ext cx="6400800" cy="3810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446213"/>
            <a:ext cx="1885950" cy="472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6213"/>
            <a:ext cx="5505450" cy="472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7543800" cy="3810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Macintosh%20HD:Users:bess:Library:Mail%20Downloads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87F6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17" r:id="rId11"/>
    <p:sldLayoutId id="2147483706" r:id="rId12"/>
    <p:sldLayoutId id="2147483705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07950" y="2420888"/>
            <a:ext cx="8640514" cy="1512168"/>
          </a:xfrm>
        </p:spPr>
        <p:txBody>
          <a:bodyPr/>
          <a:lstStyle/>
          <a:p>
            <a:pPr eaLnBrk="1" hangingPunct="1"/>
            <a:r>
              <a:rPr lang="en-GB" sz="3200" dirty="0" smtClean="0"/>
              <a:t>How EFIS supports the spectrum inventory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1800" dirty="0" smtClean="0"/>
              <a:t>features introduced recently</a:t>
            </a:r>
            <a:br>
              <a:rPr lang="en-GB" sz="1800" dirty="0" smtClean="0"/>
            </a:br>
            <a:r>
              <a:rPr lang="en-GB" sz="1800" dirty="0" smtClean="0"/>
              <a:t>current and near future development</a:t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8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 Annual European Spectrum Management Conference, 25-26 June 2013</a:t>
            </a:r>
            <a:br>
              <a:rPr lang="en-GB" sz="1800" dirty="0" smtClean="0"/>
            </a:b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12576" y="2132856"/>
            <a:ext cx="9649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charset="0"/>
              <a:buChar char="•"/>
            </a:pPr>
            <a:endParaRPr lang="en-US" sz="1400" dirty="0" smtClean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accent2"/>
                </a:solidFill>
              </a:rPr>
              <a:t>CEPT Report 46</a:t>
            </a:r>
            <a:r>
              <a:rPr lang="en-US" sz="1400" dirty="0" smtClean="0">
                <a:solidFill>
                  <a:schemeClr val="accent2"/>
                </a:solidFill>
              </a:rPr>
              <a:t> provides the information how EFIS is going to be improved to support the spectrum inventory</a:t>
            </a:r>
          </a:p>
          <a:p>
            <a:pPr marL="1200150" lvl="2" indent="-285750">
              <a:buFont typeface="Arial" charset="0"/>
              <a:buChar char="•"/>
            </a:pPr>
            <a:endParaRPr lang="da-DK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GB" sz="1400" b="1" dirty="0">
                <a:solidFill>
                  <a:schemeClr val="accent2"/>
                </a:solidFill>
              </a:rPr>
              <a:t>Electronic </a:t>
            </a:r>
            <a:r>
              <a:rPr lang="en-GB" sz="1400" b="1" dirty="0" smtClean="0">
                <a:solidFill>
                  <a:schemeClr val="accent2"/>
                </a:solidFill>
              </a:rPr>
              <a:t>questionnaires</a:t>
            </a:r>
            <a:r>
              <a:rPr lang="en-GB" sz="1400" dirty="0" smtClean="0">
                <a:solidFill>
                  <a:schemeClr val="accent2"/>
                </a:solidFill>
              </a:rPr>
              <a:t> as a key feature to be introduced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Information becomes available as data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GB" sz="1400" dirty="0" smtClean="0">
                <a:solidFill>
                  <a:schemeClr val="accent2"/>
                </a:solidFill>
              </a:rPr>
              <a:t>Questionnaires set out the most appropriate data format for individual frequency bands and applications </a:t>
            </a:r>
          </a:p>
          <a:p>
            <a:pPr marL="1200150" lvl="2" indent="-285750">
              <a:buFont typeface="Arial" charset="0"/>
              <a:buChar char="•"/>
            </a:pPr>
            <a:endParaRPr lang="en-US" sz="1400" dirty="0" smtClean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accent2"/>
                </a:solidFill>
              </a:rPr>
              <a:t>Many new features </a:t>
            </a:r>
            <a:r>
              <a:rPr lang="en-US" sz="1400" dirty="0" smtClean="0">
                <a:solidFill>
                  <a:schemeClr val="accent2"/>
                </a:solidFill>
              </a:rPr>
              <a:t>are to be introduced in EFIS: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Date fields indicate validity of information, duplex pairing, technology in use, etc.</a:t>
            </a:r>
          </a:p>
          <a:p>
            <a:pPr marL="1657350" lvl="3" indent="-285750">
              <a:buFont typeface="Arial" charset="0"/>
              <a:buChar char="•"/>
            </a:pPr>
            <a:r>
              <a:rPr lang="da-DK" sz="1400" dirty="0" smtClean="0">
                <a:solidFill>
                  <a:schemeClr val="accent2"/>
                </a:solidFill>
              </a:rPr>
              <a:t>Provide tools to administrations to provide non-regulatory information and on evolution of spectrum use</a:t>
            </a:r>
          </a:p>
          <a:p>
            <a:pPr marL="1657350" lvl="3" indent="-285750">
              <a:buFont typeface="Arial" charset="0"/>
              <a:buChar char="•"/>
            </a:pPr>
            <a:r>
              <a:rPr lang="da-DK" sz="1400" dirty="0" smtClean="0">
                <a:solidFill>
                  <a:schemeClr val="accent2"/>
                </a:solidFill>
              </a:rPr>
              <a:t>Provide possibility to </a:t>
            </a:r>
            <a:r>
              <a:rPr lang="da-DK" sz="1400" b="1" dirty="0" smtClean="0">
                <a:solidFill>
                  <a:schemeClr val="accent2"/>
                </a:solidFill>
              </a:rPr>
              <a:t>third parties</a:t>
            </a:r>
            <a:r>
              <a:rPr lang="da-DK" sz="1400" dirty="0" smtClean="0">
                <a:solidFill>
                  <a:schemeClr val="accent2"/>
                </a:solidFill>
              </a:rPr>
              <a:t> yo contribute information into EFIS</a:t>
            </a:r>
          </a:p>
          <a:p>
            <a:pPr marL="1657350" lvl="3" indent="-285750">
              <a:buFont typeface="Arial" charset="0"/>
              <a:buChar char="•"/>
            </a:pPr>
            <a:r>
              <a:rPr lang="da-DK" sz="1400" b="1" dirty="0" smtClean="0">
                <a:solidFill>
                  <a:schemeClr val="accent2"/>
                </a:solidFill>
              </a:rPr>
              <a:t>Support existing processes</a:t>
            </a:r>
            <a:r>
              <a:rPr lang="da-DK" sz="1400" dirty="0" smtClean="0">
                <a:solidFill>
                  <a:schemeClr val="accent2"/>
                </a:solidFill>
              </a:rPr>
              <a:t> such as ETSI-ECC  cooperation (e.g. ETSI spectrum utilisation proposals (demand side) to be shown in EFIS at all stages)</a:t>
            </a:r>
          </a:p>
          <a:p>
            <a:pPr marL="1657350" lvl="3" indent="-285750">
              <a:buFont typeface="Arial" charset="0"/>
              <a:buChar char="•"/>
            </a:pPr>
            <a:endParaRPr lang="da-DK" sz="1400" dirty="0" smtClean="0">
              <a:solidFill>
                <a:schemeClr val="accent2"/>
              </a:solidFill>
            </a:endParaRPr>
          </a:p>
          <a:p>
            <a:pPr marL="1657350" lvl="3" indent="-285750">
              <a:buFont typeface="Arial" charset="0"/>
              <a:buChar char="•"/>
            </a:pPr>
            <a:endParaRPr lang="da-DK" sz="1400" dirty="0">
              <a:solidFill>
                <a:schemeClr val="accent2"/>
              </a:solidFill>
            </a:endParaRPr>
          </a:p>
          <a:p>
            <a:pPr marL="1200150" lvl="2" indent="-2857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846640" cy="720080"/>
          </a:xfrm>
        </p:spPr>
        <p:txBody>
          <a:bodyPr/>
          <a:lstStyle/>
          <a:p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dirty="0" smtClean="0"/>
              <a:t>Features introduced recently</a:t>
            </a:r>
            <a:br>
              <a:rPr lang="da-DK" dirty="0" smtClean="0"/>
            </a:b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5617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7448"/>
            <a:ext cx="7543800" cy="533400"/>
          </a:xfrm>
        </p:spPr>
        <p:txBody>
          <a:bodyPr/>
          <a:lstStyle/>
          <a:p>
            <a:r>
              <a:rPr lang="da-DK" dirty="0" smtClean="0"/>
              <a:t>Current and near future developments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Rectangle 2"/>
          <p:cNvSpPr/>
          <p:nvPr/>
        </p:nvSpPr>
        <p:spPr>
          <a:xfrm>
            <a:off x="35496" y="2132856"/>
            <a:ext cx="9649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Cross-referencing </a:t>
            </a:r>
            <a:r>
              <a:rPr lang="en-US" sz="1400" b="1" dirty="0" smtClean="0">
                <a:solidFill>
                  <a:schemeClr val="accent2"/>
                </a:solidFill>
              </a:rPr>
              <a:t>in EFIS </a:t>
            </a:r>
            <a:r>
              <a:rPr lang="en-US" sz="1400" dirty="0" smtClean="0">
                <a:solidFill>
                  <a:schemeClr val="accent2"/>
                </a:solidFill>
              </a:rPr>
              <a:t>is being improved </a:t>
            </a:r>
            <a:r>
              <a:rPr lang="en-US" sz="1400" dirty="0">
                <a:solidFill>
                  <a:schemeClr val="accent2"/>
                </a:solidFill>
              </a:rPr>
              <a:t>via tags, thumbnails and icons 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marL="628650" lvl="1" indent="-1714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628650" lvl="1" indent="-171450">
              <a:buFont typeface="Arial" charset="0"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tags’ will be implemented  in EFIS, to define </a:t>
            </a:r>
            <a:r>
              <a:rPr lang="en-US" sz="1400" dirty="0" smtClean="0">
                <a:solidFill>
                  <a:schemeClr val="accent2"/>
                </a:solidFill>
              </a:rPr>
              <a:t>different </a:t>
            </a:r>
            <a:r>
              <a:rPr lang="en-US" sz="1400" dirty="0">
                <a:solidFill>
                  <a:schemeClr val="accent2"/>
                </a:solidFill>
              </a:rPr>
              <a:t>types of relevant information</a:t>
            </a:r>
            <a:r>
              <a:rPr lang="en-US" sz="1400" dirty="0" smtClean="0">
                <a:solidFill>
                  <a:schemeClr val="accent2"/>
                </a:solidFill>
              </a:rPr>
              <a:t>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The tags will be shown as thumbnails under applications (for </a:t>
            </a:r>
            <a:r>
              <a:rPr lang="en-US" sz="1400" dirty="0" smtClean="0">
                <a:solidFill>
                  <a:schemeClr val="accent2"/>
                </a:solidFill>
              </a:rPr>
              <a:t>the ECA Table and </a:t>
            </a:r>
            <a:r>
              <a:rPr lang="en-US" sz="1400" dirty="0">
                <a:solidFill>
                  <a:schemeClr val="accent2"/>
                </a:solidFill>
              </a:rPr>
              <a:t>for individual countries) 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and </a:t>
            </a:r>
            <a:r>
              <a:rPr lang="en-US" sz="1400" dirty="0">
                <a:solidFill>
                  <a:schemeClr val="accent2"/>
                </a:solidFill>
              </a:rPr>
              <a:t>will </a:t>
            </a:r>
            <a:r>
              <a:rPr lang="en-US" sz="1400" dirty="0" smtClean="0">
                <a:solidFill>
                  <a:schemeClr val="accent2"/>
                </a:solidFill>
              </a:rPr>
              <a:t>indicate that </a:t>
            </a:r>
            <a:r>
              <a:rPr lang="en-US" sz="1400" dirty="0">
                <a:solidFill>
                  <a:schemeClr val="accent2"/>
                </a:solidFill>
              </a:rPr>
              <a:t>information of a particular kind is available for that particular frequency band and application.</a:t>
            </a:r>
          </a:p>
          <a:p>
            <a:pPr lvl="1"/>
            <a:r>
              <a:rPr lang="en-US" sz="1400" dirty="0">
                <a:solidFill>
                  <a:schemeClr val="accent2"/>
                </a:solidFill>
              </a:rPr>
              <a:t> </a:t>
            </a:r>
          </a:p>
          <a:p>
            <a:pPr marL="171450" indent="-171450">
              <a:buFont typeface="Arial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Introduction </a:t>
            </a:r>
            <a:r>
              <a:rPr lang="en-US" sz="1400" dirty="0">
                <a:solidFill>
                  <a:schemeClr val="accent2"/>
                </a:solidFill>
              </a:rPr>
              <a:t>of </a:t>
            </a:r>
            <a:r>
              <a:rPr lang="en-US" sz="1400" b="1" dirty="0">
                <a:solidFill>
                  <a:schemeClr val="accent2"/>
                </a:solidFill>
              </a:rPr>
              <a:t>report generation tool</a:t>
            </a:r>
            <a:r>
              <a:rPr lang="en-US" sz="1400" dirty="0">
                <a:solidFill>
                  <a:schemeClr val="accent2"/>
                </a:solidFill>
              </a:rPr>
              <a:t>, making it easier in future to generate reports/summaries from EFIS </a:t>
            </a:r>
            <a:endParaRPr lang="en-US" sz="1400" dirty="0" smtClean="0">
              <a:solidFill>
                <a:schemeClr val="accent2"/>
              </a:solidFill>
            </a:endParaRPr>
          </a:p>
          <a:p>
            <a:r>
              <a:rPr lang="en-US" sz="1400" dirty="0" smtClean="0">
                <a:solidFill>
                  <a:schemeClr val="accent2"/>
                </a:solidFill>
              </a:rPr>
              <a:t>and </a:t>
            </a:r>
            <a:r>
              <a:rPr lang="en-US" sz="1400" dirty="0">
                <a:solidFill>
                  <a:schemeClr val="accent2"/>
                </a:solidFill>
              </a:rPr>
              <a:t>to make the information available as </a:t>
            </a:r>
            <a:r>
              <a:rPr lang="en-US" sz="1400" dirty="0" smtClean="0">
                <a:solidFill>
                  <a:schemeClr val="accent2"/>
                </a:solidFill>
              </a:rPr>
              <a:t>data (a lot of information is available in documents in EFIS)</a:t>
            </a:r>
          </a:p>
          <a:p>
            <a:endParaRPr lang="en-US" sz="1400" dirty="0" smtClean="0">
              <a:solidFill>
                <a:schemeClr val="accent2"/>
              </a:solidFill>
            </a:endParaRPr>
          </a:p>
          <a:p>
            <a:pPr lvl="2"/>
            <a:r>
              <a:rPr lang="da-DK" sz="1400" dirty="0" smtClean="0">
                <a:solidFill>
                  <a:schemeClr val="accent2"/>
                </a:solidFill>
              </a:rPr>
              <a:t>-     SRD</a:t>
            </a:r>
            <a:endParaRPr lang="da-DK" sz="1400" dirty="0">
              <a:solidFill>
                <a:schemeClr val="accent2"/>
              </a:solidFill>
            </a:endParaRPr>
          </a:p>
          <a:p>
            <a:pPr marL="1200150" lvl="2" indent="-285750">
              <a:buFontTx/>
              <a:buChar char="-"/>
            </a:pPr>
            <a:r>
              <a:rPr lang="da-DK" sz="1400" dirty="0" smtClean="0">
                <a:solidFill>
                  <a:schemeClr val="accent2"/>
                </a:solidFill>
              </a:rPr>
              <a:t>Fixed Service</a:t>
            </a:r>
          </a:p>
          <a:p>
            <a:pPr marL="1200150" lvl="2" indent="-285750">
              <a:buFontTx/>
              <a:buChar char="-"/>
            </a:pPr>
            <a:r>
              <a:rPr lang="da-DK" sz="1400" dirty="0" smtClean="0">
                <a:solidFill>
                  <a:schemeClr val="accent2"/>
                </a:solidFill>
              </a:rPr>
              <a:t>Rights of Use</a:t>
            </a:r>
          </a:p>
          <a:p>
            <a:pPr marL="1200150" lvl="2" indent="-285750">
              <a:buFontTx/>
              <a:buChar char="-"/>
            </a:pPr>
            <a:r>
              <a:rPr lang="da-DK" sz="1400" dirty="0" smtClean="0">
                <a:solidFill>
                  <a:schemeClr val="accent2"/>
                </a:solidFill>
              </a:rPr>
              <a:t>Satellite services</a:t>
            </a:r>
          </a:p>
          <a:p>
            <a:pPr marL="1200150" lvl="2" indent="-285750">
              <a:buFontTx/>
              <a:buChar char="-"/>
            </a:pPr>
            <a:r>
              <a:rPr lang="da-DK" sz="1400" dirty="0" smtClean="0">
                <a:solidFill>
                  <a:schemeClr val="accent2"/>
                </a:solidFill>
              </a:rPr>
              <a:t>Other Services (</a:t>
            </a:r>
            <a:r>
              <a:rPr lang="da-DK" sz="1400" b="1" dirty="0" smtClean="0">
                <a:solidFill>
                  <a:schemeClr val="accent2"/>
                </a:solidFill>
              </a:rPr>
              <a:t>improvement takes place application field-by-application field</a:t>
            </a:r>
            <a:r>
              <a:rPr lang="da-DK" sz="1400" dirty="0" smtClean="0">
                <a:solidFill>
                  <a:schemeClr val="accent2"/>
                </a:solidFill>
              </a:rPr>
              <a:t>)</a:t>
            </a:r>
            <a:endParaRPr lang="en-US" sz="1400" dirty="0">
              <a:solidFill>
                <a:schemeClr val="accent2"/>
              </a:solidFill>
            </a:endParaRPr>
          </a:p>
          <a:p>
            <a:pPr marL="171450" indent="-171450">
              <a:buFont typeface="Arial" charset="0"/>
              <a:buChar char="•"/>
            </a:pPr>
            <a:endParaRPr lang="en-GB" sz="1400" dirty="0">
              <a:solidFill>
                <a:schemeClr val="accent2"/>
              </a:solidFill>
            </a:endParaRPr>
          </a:p>
          <a:p>
            <a:pPr marL="171450" indent="-171450">
              <a:buFont typeface="Arial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  <a:p>
            <a:pPr marL="628650" lvl="1" indent="-171450">
              <a:buFont typeface="Arial" charset="0"/>
              <a:buChar char="•"/>
            </a:pPr>
            <a:endParaRPr lang="en-GB" sz="1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292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FC5C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FE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201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How EFIS supports the spectrum inventory features introduced recently current and near future development  8th  Annual European Spectrum Management Conference, 25-26 June 2013 </vt:lpstr>
      <vt:lpstr> Features introduced recently </vt:lpstr>
      <vt:lpstr>Current and near future developments </vt:lpstr>
    </vt:vector>
  </TitlesOfParts>
  <Company>WTA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 HB</dc:creator>
  <cp:lastModifiedBy>Author</cp:lastModifiedBy>
  <cp:revision>428</cp:revision>
  <cp:lastPrinted>2013-02-07T13:48:41Z</cp:lastPrinted>
  <dcterms:created xsi:type="dcterms:W3CDTF">2011-05-10T00:01:45Z</dcterms:created>
  <dcterms:modified xsi:type="dcterms:W3CDTF">2013-09-25T06:31:19Z</dcterms:modified>
</cp:coreProperties>
</file>